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57" r:id="rId6"/>
    <p:sldId id="259" r:id="rId7"/>
    <p:sldId id="304" r:id="rId8"/>
    <p:sldId id="295" r:id="rId9"/>
    <p:sldId id="299" r:id="rId10"/>
    <p:sldId id="328" r:id="rId11"/>
    <p:sldId id="262" r:id="rId12"/>
    <p:sldId id="329" r:id="rId13"/>
    <p:sldId id="281" r:id="rId14"/>
    <p:sldId id="309" r:id="rId15"/>
    <p:sldId id="330" r:id="rId16"/>
    <p:sldId id="311" r:id="rId17"/>
    <p:sldId id="282" r:id="rId18"/>
    <p:sldId id="268" r:id="rId19"/>
    <p:sldId id="269" r:id="rId20"/>
    <p:sldId id="272" r:id="rId21"/>
    <p:sldId id="270" r:id="rId22"/>
    <p:sldId id="321" r:id="rId23"/>
    <p:sldId id="312" r:id="rId24"/>
    <p:sldId id="313" r:id="rId25"/>
    <p:sldId id="314" r:id="rId26"/>
    <p:sldId id="315" r:id="rId27"/>
    <p:sldId id="316" r:id="rId28"/>
    <p:sldId id="319" r:id="rId29"/>
    <p:sldId id="317" r:id="rId30"/>
    <p:sldId id="320" r:id="rId31"/>
    <p:sldId id="318" r:id="rId32"/>
    <p:sldId id="264" r:id="rId33"/>
    <p:sldId id="273" r:id="rId34"/>
    <p:sldId id="274" r:id="rId35"/>
    <p:sldId id="322" r:id="rId36"/>
    <p:sldId id="323" r:id="rId37"/>
    <p:sldId id="324" r:id="rId38"/>
    <p:sldId id="327" r:id="rId39"/>
    <p:sldId id="326"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102" d="100"/>
          <a:sy n="102" d="100"/>
        </p:scale>
        <p:origin x="660" y="102"/>
      </p:cViewPr>
      <p:guideLst>
        <p:guide orient="horz" pos="618"/>
        <p:guide pos="5685"/>
      </p:guideLst>
    </p:cSldViewPr>
  </p:slideViewPr>
  <p:notesTextViewPr>
    <p:cViewPr>
      <p:scale>
        <a:sx n="75" d="100"/>
        <a:sy n="75" d="100"/>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19/08/2015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19/08/2015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4345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306481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A major part of the strategy that we have been using involves a technique called Subcutaneous Tests</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7041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2672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281761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3718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9092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427851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959544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users = UX and trying to get things out faster and then actually getting real feedback</a:t>
            </a:r>
          </a:p>
          <a:p>
            <a:r>
              <a:rPr lang="en-US" dirty="0" smtClean="0"/>
              <a:t>Think</a:t>
            </a:r>
            <a:r>
              <a:rPr lang="en-US" baseline="0" dirty="0" smtClean="0"/>
              <a:t> about how testing can speed up and slow down the team and try and promote the former</a:t>
            </a:r>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3221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I hate the testing pyramid. There are 3 Problems I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281333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63181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553446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19/08/2015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19/08/2015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19/08/2015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19/08/2015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19/08/2015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19/08/2015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19/08/2015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19/08/2015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19/08/2015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19/08/2015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10" name="TextBox 9"/>
          <p:cNvSpPr txBox="1"/>
          <p:nvPr userDrawn="1"/>
        </p:nvSpPr>
        <p:spPr>
          <a:xfrm>
            <a:off x="3286894" y="6417335"/>
            <a:ext cx="2440155" cy="307777"/>
          </a:xfrm>
          <a:prstGeom prst="rect">
            <a:avLst/>
          </a:prstGeom>
          <a:noFill/>
        </p:spPr>
        <p:txBody>
          <a:bodyPr wrap="none" rtlCol="0">
            <a:spAutoFit/>
          </a:bodyPr>
          <a:lstStyle/>
          <a:p>
            <a:r>
              <a:rPr lang="en-AU" sz="1400" dirty="0" smtClean="0"/>
              <a:t>@</a:t>
            </a:r>
            <a:r>
              <a:rPr lang="en-AU" sz="1400" dirty="0" err="1" smtClean="0"/>
              <a:t>robdmoore</a:t>
            </a:r>
            <a:r>
              <a:rPr lang="en-AU" sz="1400" dirty="0" smtClean="0"/>
              <a:t> </a:t>
            </a:r>
            <a:r>
              <a:rPr lang="en-AU" sz="1400" dirty="0" smtClean="0"/>
              <a:t>@</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timing>
    <p:tnLst>
      <p:par>
        <p:cTn id="1" dur="indefinite" restart="never" nodeType="tmRoot"/>
      </p:par>
    </p:tnLst>
  </p:timing>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robdmoore/TestingPatternsWithDossier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bit.ly/microtesting"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 Id="rId9" Type="http://schemas.openxmlformats.org/officeDocument/2006/relationships/hyperlink" Target="https://github.com/robdmoore/SubcutaneousTestsPres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1" y="1125538"/>
            <a:ext cx="7056606" cy="3115199"/>
          </a:xfrm>
        </p:spPr>
        <p:txBody>
          <a:bodyPr/>
          <a:lstStyle/>
          <a:p>
            <a:pPr>
              <a:lnSpc>
                <a:spcPts val="4000"/>
              </a:lnSpc>
            </a:pPr>
            <a:r>
              <a:rPr lang="en-GB" dirty="0" smtClean="0"/>
              <a:t>Agile Testing</a:t>
            </a:r>
            <a:br>
              <a:rPr lang="en-GB" dirty="0" smtClean="0"/>
            </a:br>
            <a:r>
              <a:rPr lang="en-GB" dirty="0" smtClean="0"/>
              <a:t/>
            </a:r>
            <a:br>
              <a:rPr lang="en-GB" dirty="0" smtClean="0"/>
            </a:br>
            <a:r>
              <a:rPr lang="en-GB" sz="4000" dirty="0" smtClean="0"/>
              <a:t>Being </a:t>
            </a:r>
            <a:r>
              <a:rPr lang="en-GB" sz="4000" i="1" dirty="0" smtClean="0"/>
              <a:t>smarter</a:t>
            </a:r>
            <a:r>
              <a:rPr lang="en-GB" sz="4000" dirty="0" smtClean="0"/>
              <a:t> about how we test by embracing </a:t>
            </a:r>
            <a:r>
              <a:rPr lang="en-GB" sz="4000" b="1" dirty="0" smtClean="0"/>
              <a:t>simplicity</a:t>
            </a:r>
            <a:r>
              <a:rPr lang="en-GB" sz="4000" dirty="0" smtClean="0"/>
              <a:t> and </a:t>
            </a:r>
            <a:r>
              <a:rPr lang="en-GB" sz="4000" b="1" dirty="0" smtClean="0"/>
              <a:t>continuous improvement.</a:t>
            </a:r>
            <a:br>
              <a:rPr lang="en-GB" sz="4000" b="1" dirty="0" smtClean="0"/>
            </a:br>
            <a:r>
              <a:rPr lang="en-GB" sz="4000" dirty="0" smtClean="0"/>
              <a:t/>
            </a:r>
            <a:br>
              <a:rPr lang="en-GB" sz="4000" dirty="0" smtClean="0"/>
            </a:br>
            <a:r>
              <a:rPr lang="en-GB" sz="4000" dirty="0"/>
              <a:t>T</a:t>
            </a:r>
            <a:r>
              <a:rPr lang="en-GB" sz="4000" dirty="0" smtClean="0"/>
              <a:t>esters in an Agile/DevOps team.</a:t>
            </a:r>
            <a:endParaRPr lang="en-AU" sz="8000" dirty="0"/>
          </a:p>
        </p:txBody>
      </p:sp>
      <p:sp>
        <p:nvSpPr>
          <p:cNvPr id="5" name="Subtitle 2"/>
          <p:cNvSpPr txBox="1">
            <a:spLocks/>
          </p:cNvSpPr>
          <p:nvPr/>
        </p:nvSpPr>
        <p:spPr>
          <a:xfrm>
            <a:off x="694784" y="5463110"/>
            <a:ext cx="7056606" cy="1008112"/>
          </a:xfrm>
          <a:prstGeom prst="rect">
            <a:avLst/>
          </a:prstGeom>
        </p:spPr>
        <p:txBody>
          <a:bodyPr vert="horz" lIns="0" tIns="0" rIns="0" bIns="0" rtlCol="0">
            <a:noAutofit/>
          </a:bodyPr>
          <a:lstStyle>
            <a:lvl1pPr marL="0" indent="0" algn="l" defTabSz="1088502" rtl="0" eaLnBrk="1" latinLnBrk="0" hangingPunct="1">
              <a:spcBef>
                <a:spcPts val="0"/>
              </a:spcBef>
              <a:buClr>
                <a:srgbClr val="E5007E"/>
              </a:buClr>
              <a:buFont typeface="Segoe UI" panose="020B0502040204020203" pitchFamily="34" charset="0"/>
              <a:buNone/>
              <a:defRPr sz="3000" kern="1200" spc="-150" baseline="0">
                <a:solidFill>
                  <a:schemeClr val="bg1"/>
                </a:solidFill>
                <a:latin typeface="+mn-lt"/>
                <a:ea typeface="+mn-ea"/>
                <a:cs typeface="+mn-cs"/>
              </a:defRPr>
            </a:lvl1pPr>
            <a:lvl2pPr marL="544251"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2pPr>
            <a:lvl3pPr marL="1088502"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3pPr>
            <a:lvl4pPr marL="1632753"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4pPr>
            <a:lvl5pPr marL="2177004" indent="0" algn="ctr" defTabSz="1088502" rtl="0" eaLnBrk="1" latinLnBrk="0" hangingPunct="1">
              <a:spcBef>
                <a:spcPts val="0"/>
              </a:spcBef>
              <a:buClr>
                <a:srgbClr val="E5007E"/>
              </a:buClr>
              <a:buFont typeface="Segoe UI" panose="020B0502040204020203" pitchFamily="34" charset="0"/>
              <a:buNone/>
              <a:defRPr sz="3600" kern="1200" spc="0" baseline="0">
                <a:solidFill>
                  <a:schemeClr val="tx1">
                    <a:tint val="75000"/>
                  </a:schemeClr>
                </a:solidFill>
                <a:latin typeface="+mn-lt"/>
                <a:ea typeface="+mn-ea"/>
                <a:cs typeface="+mn-cs"/>
              </a:defRPr>
            </a:lvl5pPr>
            <a:lvl6pPr marL="2721254"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65505"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809756"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54007" indent="0" algn="ctr" defTabSz="1088502"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r>
              <a:rPr lang="en-GB" sz="2400" dirty="0" smtClean="0"/>
              <a:t>Matt Davies</a:t>
            </a:r>
          </a:p>
          <a:p>
            <a:r>
              <a:rPr lang="en-GB" sz="2400" dirty="0" smtClean="0"/>
              <a:t>Lead Consultant, Readify</a:t>
            </a:r>
            <a:endParaRPr lang="en-AU" sz="2400" dirty="0"/>
          </a:p>
        </p:txBody>
      </p:sp>
      <p:sp>
        <p:nvSpPr>
          <p:cNvPr id="6" name="TextBox 5"/>
          <p:cNvSpPr txBox="1"/>
          <p:nvPr/>
        </p:nvSpPr>
        <p:spPr>
          <a:xfrm>
            <a:off x="4367014" y="5446018"/>
            <a:ext cx="3488776" cy="830997"/>
          </a:xfrm>
          <a:prstGeom prst="rect">
            <a:avLst/>
          </a:prstGeom>
          <a:noFill/>
        </p:spPr>
        <p:txBody>
          <a:bodyPr wrap="none" rtlCol="0">
            <a:spAutoFit/>
          </a:bodyPr>
          <a:lstStyle/>
          <a:p>
            <a:pPr algn="r"/>
            <a:r>
              <a:rPr lang="en-GB" sz="2400" spc="-150" dirty="0" smtClean="0">
                <a:solidFill>
                  <a:schemeClr val="bg1"/>
                </a:solidFill>
              </a:rPr>
              <a:t>Rob Moore</a:t>
            </a:r>
          </a:p>
          <a:p>
            <a:pPr algn="r"/>
            <a:r>
              <a:rPr lang="en-GB" sz="2400" spc="-150" dirty="0" smtClean="0">
                <a:solidFill>
                  <a:schemeClr val="bg1"/>
                </a:solidFill>
              </a:rPr>
              <a:t>Principal Consultant, Readify</a:t>
            </a:r>
            <a:endParaRPr lang="en-AU" sz="2400" spc="-15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10</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1241121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
        <p:nvSpPr>
          <p:cNvPr id="14" name="TextBox 13"/>
          <p:cNvSpPr txBox="1"/>
          <p:nvPr/>
        </p:nvSpPr>
        <p:spPr>
          <a:xfrm>
            <a:off x="1145438" y="4796081"/>
            <a:ext cx="5445722" cy="1061829"/>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p>
          <a:p>
            <a:r>
              <a:rPr lang="en-US" dirty="0" smtClean="0">
                <a:latin typeface="SketchFlow Print" panose="02000000000000000000" pitchFamily="2" charset="0"/>
              </a:rPr>
              <a:t>Wasted time fixing obvious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5382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923471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ym typeface="Wingdings" panose="05000000000000000000" pitchFamily="2" charset="2"/>
              </a:rPr>
              <a:t>Say no to </a:t>
            </a:r>
            <a:r>
              <a:rPr lang="en-GB" dirty="0" err="1" smtClean="0">
                <a:sym typeface="Wingdings" panose="05000000000000000000" pitchFamily="2" charset="2"/>
              </a:rPr>
              <a:t>EnterpriseDrivenTesting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 (</a:t>
            </a:r>
            <a:r>
              <a:rPr lang="en-GB" i="1" dirty="0" smtClean="0">
                <a:solidFill>
                  <a:schemeClr val="bg1">
                    <a:lumMod val="50000"/>
                  </a:schemeClr>
                </a:solidFill>
              </a:rPr>
              <a:t>simple</a:t>
            </a:r>
            <a:r>
              <a:rPr lang="en-GB" dirty="0" smtClean="0"/>
              <a:t>)</a:t>
            </a:r>
          </a:p>
          <a:p>
            <a:r>
              <a:rPr lang="en-GB" dirty="0" smtClean="0"/>
              <a:t>Embrace heterogeneity of testing (</a:t>
            </a:r>
            <a:r>
              <a:rPr lang="en-GB" i="1" dirty="0" smtClean="0">
                <a:solidFill>
                  <a:schemeClr val="bg1">
                    <a:lumMod val="50000"/>
                  </a:schemeClr>
                </a:solidFill>
              </a:rPr>
              <a:t>smart</a:t>
            </a:r>
            <a:r>
              <a:rPr lang="en-GB" dirty="0" smtClean="0"/>
              <a:t>)</a:t>
            </a:r>
          </a:p>
          <a:p>
            <a:r>
              <a:rPr lang="en-GB" dirty="0" smtClean="0"/>
              <a:t>Actually change it (</a:t>
            </a:r>
            <a:r>
              <a:rPr lang="en-GB" i="1" dirty="0" smtClean="0">
                <a:solidFill>
                  <a:schemeClr val="bg1">
                    <a:lumMod val="50000"/>
                  </a:schemeClr>
                </a:solidFill>
              </a:rPr>
              <a:t>continuous improvement</a:t>
            </a:r>
            <a:r>
              <a:rPr lang="en-GB" dirty="0" smtClean="0"/>
              <a: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smtClean="0"/>
              <a:t>Questions</a:t>
            </a:r>
            <a:r>
              <a:rPr lang="en-AU" dirty="0" smtClean="0"/>
              <a:t>?</a:t>
            </a:r>
            <a:r>
              <a:rPr lang="en-AU" dirty="0" smtClean="0"/>
              <a:t/>
            </a:r>
            <a:br>
              <a:rPr lang="en-AU" dirty="0" smtClean="0"/>
            </a:br>
            <a:r>
              <a:rPr lang="en-AU" dirty="0" smtClean="0"/>
              <a:t/>
            </a:r>
            <a:br>
              <a:rPr lang="en-AU" dirty="0" smtClean="0"/>
            </a:br>
            <a:r>
              <a:rPr lang="en-AU" sz="4000" dirty="0"/>
              <a:t>Are you happy with amount of effort, overall confidence and speed of </a:t>
            </a:r>
            <a:r>
              <a:rPr lang="en-AU" sz="4000" dirty="0" smtClean="0"/>
              <a:t>feedback (checks and tests)?</a:t>
            </a:r>
            <a:br>
              <a:rPr lang="en-AU" sz="4000" dirty="0" smtClean="0"/>
            </a:br>
            <a:r>
              <a:rPr lang="en-AU" sz="4000" dirty="0" smtClean="0"/>
              <a:t/>
            </a:r>
            <a:br>
              <a:rPr lang="en-AU" sz="4000" dirty="0" smtClean="0"/>
            </a:br>
            <a:r>
              <a:rPr lang="en-AU" sz="4000" dirty="0" smtClean="0"/>
              <a:t>How can you make testing simpler?</a:t>
            </a:r>
            <a:br>
              <a:rPr lang="en-AU" sz="4000" dirty="0" smtClean="0"/>
            </a:br>
            <a:r>
              <a:rPr lang="en-AU" sz="4000" dirty="0"/>
              <a:t/>
            </a:r>
            <a:br>
              <a:rPr lang="en-AU" sz="4000" dirty="0"/>
            </a:br>
            <a:r>
              <a:rPr lang="en-AU" sz="4000" dirty="0" smtClean="0"/>
              <a:t>How can you continuously improve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1306954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Tree>
    <p:extLst>
      <p:ext uri="{BB962C8B-B14F-4D97-AF65-F5344CB8AC3E}">
        <p14:creationId xmlns:p14="http://schemas.microsoft.com/office/powerpoint/2010/main" val="353827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1853760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6631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391114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1430198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2259003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086947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1359729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80134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role of testers in a Agile/DevOps team</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32355232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Testers</a:t>
            </a:r>
            <a:endParaRPr lang="en-AU" dirty="0"/>
          </a:p>
        </p:txBody>
      </p:sp>
      <p:sp>
        <p:nvSpPr>
          <p:cNvPr id="3" name="Content Placeholder 2"/>
          <p:cNvSpPr>
            <a:spLocks noGrp="1"/>
          </p:cNvSpPr>
          <p:nvPr>
            <p:ph idx="1"/>
          </p:nvPr>
        </p:nvSpPr>
        <p:spPr/>
        <p:txBody>
          <a:bodyPr/>
          <a:lstStyle/>
          <a:p>
            <a:r>
              <a:rPr lang="en-AU" dirty="0" smtClean="0"/>
              <a:t>DevOps != Dev + Ops</a:t>
            </a:r>
          </a:p>
          <a:p>
            <a:r>
              <a:rPr lang="en-AU" dirty="0" smtClean="0"/>
              <a:t>Testing mindset = Gold</a:t>
            </a:r>
          </a:p>
          <a:p>
            <a:pPr lvl="1"/>
            <a:r>
              <a:rPr lang="en-AU" dirty="0" smtClean="0"/>
              <a:t>Backlog refinement</a:t>
            </a:r>
            <a:endParaRPr lang="en-AU" dirty="0" smtClean="0"/>
          </a:p>
          <a:p>
            <a:pPr lvl="1"/>
            <a:r>
              <a:rPr lang="en-AU" dirty="0" smtClean="0"/>
              <a:t>Kick-off</a:t>
            </a:r>
          </a:p>
          <a:p>
            <a:pPr lvl="1"/>
            <a:r>
              <a:rPr lang="en-AU" dirty="0" smtClean="0"/>
              <a:t>Collaborative testing discussions</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15353535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a:t>
            </a:r>
            <a:endParaRPr lang="en-AU" dirty="0"/>
          </a:p>
        </p:txBody>
      </p:sp>
      <p:sp>
        <p:nvSpPr>
          <p:cNvPr id="3" name="Content Placeholder 2"/>
          <p:cNvSpPr>
            <a:spLocks noGrp="1"/>
          </p:cNvSpPr>
          <p:nvPr>
            <p:ph idx="1"/>
          </p:nvPr>
        </p:nvSpPr>
        <p:spPr/>
        <p:txBody>
          <a:bodyPr/>
          <a:lstStyle/>
          <a:p>
            <a:r>
              <a:rPr lang="en-AU" dirty="0" smtClean="0"/>
              <a:t>Advocate </a:t>
            </a:r>
            <a:r>
              <a:rPr lang="en-AU" dirty="0"/>
              <a:t>for end </a:t>
            </a:r>
            <a:r>
              <a:rPr lang="en-AU" dirty="0" smtClean="0"/>
              <a:t>users</a:t>
            </a:r>
          </a:p>
          <a:p>
            <a:r>
              <a:rPr lang="en-AU" dirty="0" smtClean="0"/>
              <a:t>Advocate </a:t>
            </a:r>
            <a:r>
              <a:rPr lang="en-AU" dirty="0"/>
              <a:t>for </a:t>
            </a:r>
            <a:r>
              <a:rPr lang="en-AU" i="1" dirty="0"/>
              <a:t>speeding</a:t>
            </a:r>
            <a:r>
              <a:rPr lang="en-AU" dirty="0"/>
              <a:t> up the team</a:t>
            </a:r>
          </a:p>
          <a:p>
            <a:r>
              <a:rPr lang="en-AU" dirty="0" smtClean="0"/>
              <a:t>Don’t just follow the testing pyramid</a:t>
            </a:r>
            <a:r>
              <a:rPr lang="en-AU" dirty="0"/>
              <a:t>, </a:t>
            </a:r>
            <a:r>
              <a:rPr lang="en-AU" dirty="0" smtClean="0"/>
              <a:t>do manual regression testing </a:t>
            </a:r>
            <a:r>
              <a:rPr lang="en-AU" dirty="0"/>
              <a:t>or automated UI </a:t>
            </a:r>
            <a:r>
              <a:rPr lang="en-AU" dirty="0" smtClean="0"/>
              <a:t>testing </a:t>
            </a:r>
          </a:p>
          <a:p>
            <a:r>
              <a:rPr lang="en-AU" dirty="0"/>
              <a:t>B</a:t>
            </a:r>
            <a:r>
              <a:rPr lang="en-AU" dirty="0" smtClean="0"/>
              <a:t>e </a:t>
            </a:r>
            <a:r>
              <a:rPr lang="en-AU" i="1" dirty="0"/>
              <a:t>smarter</a:t>
            </a:r>
            <a:r>
              <a:rPr lang="en-AU" dirty="0"/>
              <a:t> and free up time to do </a:t>
            </a:r>
            <a:r>
              <a:rPr lang="en-AU" b="1" dirty="0"/>
              <a:t>high value tasks</a:t>
            </a:r>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4200794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High-value tasks</a:t>
            </a:r>
            <a:endParaRPr lang="en-AU" dirty="0"/>
          </a:p>
        </p:txBody>
      </p:sp>
      <p:sp>
        <p:nvSpPr>
          <p:cNvPr id="3" name="Content Placeholder 2"/>
          <p:cNvSpPr>
            <a:spLocks noGrp="1"/>
          </p:cNvSpPr>
          <p:nvPr>
            <p:ph idx="1"/>
          </p:nvPr>
        </p:nvSpPr>
        <p:spPr/>
        <p:txBody>
          <a:bodyPr/>
          <a:lstStyle/>
          <a:p>
            <a:r>
              <a:rPr lang="en-US" b="1" dirty="0" smtClean="0"/>
              <a:t>Limitless</a:t>
            </a:r>
            <a:r>
              <a:rPr lang="en-US" dirty="0" smtClean="0"/>
              <a:t> PD opportunities:</a:t>
            </a:r>
          </a:p>
          <a:p>
            <a:pPr lvl="1"/>
            <a:r>
              <a:rPr lang="en-US" dirty="0" smtClean="0"/>
              <a:t>Exploratory testing</a:t>
            </a:r>
            <a:endParaRPr lang="en-AU" dirty="0" smtClean="0"/>
          </a:p>
          <a:p>
            <a:pPr lvl="1"/>
            <a:r>
              <a:rPr lang="en-AU" dirty="0" smtClean="0"/>
              <a:t>Penetration testing</a:t>
            </a:r>
          </a:p>
          <a:p>
            <a:pPr lvl="1"/>
            <a:r>
              <a:rPr lang="en-AU" dirty="0"/>
              <a:t>P</a:t>
            </a:r>
            <a:r>
              <a:rPr lang="en-AU" dirty="0" smtClean="0"/>
              <a:t>erformance testing</a:t>
            </a:r>
          </a:p>
          <a:p>
            <a:pPr lvl="1"/>
            <a:r>
              <a:rPr lang="en-AU" dirty="0" smtClean="0"/>
              <a:t>Load testing</a:t>
            </a:r>
          </a:p>
          <a:p>
            <a:pPr lvl="1"/>
            <a:r>
              <a:rPr lang="en-AU" dirty="0" smtClean="0"/>
              <a:t>UX testing</a:t>
            </a:r>
          </a:p>
          <a:p>
            <a:pPr lvl="1"/>
            <a:r>
              <a:rPr lang="en-AU" dirty="0" smtClean="0"/>
              <a:t>A/B testing</a:t>
            </a:r>
          </a:p>
          <a:p>
            <a:pPr lvl="1"/>
            <a:r>
              <a:rPr lang="en-AU" dirty="0"/>
              <a:t>T</a:t>
            </a:r>
            <a:r>
              <a:rPr lang="en-AU" dirty="0" smtClean="0"/>
              <a:t>esting automation</a:t>
            </a:r>
          </a:p>
          <a:p>
            <a:pPr lvl="1"/>
            <a:r>
              <a:rPr lang="en-US" dirty="0" smtClean="0"/>
              <a:t>…</a:t>
            </a:r>
            <a:endParaRPr lang="en-AU" dirty="0"/>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24839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US" sz="4000" dirty="0" smtClean="0">
                <a:latin typeface="+mn-lt"/>
              </a:rPr>
              <a:t>* Don’t </a:t>
            </a:r>
            <a:r>
              <a:rPr lang="en-US" sz="4000" dirty="0">
                <a:latin typeface="+mn-lt"/>
              </a:rPr>
              <a:t>be a sheep and follow the </a:t>
            </a:r>
            <a:r>
              <a:rPr lang="en-US" sz="4000" dirty="0" smtClean="0">
                <a:latin typeface="+mn-lt"/>
              </a:rPr>
              <a:t>pyramid</a:t>
            </a:r>
            <a:br>
              <a:rPr lang="en-US" sz="4000" dirty="0" smtClean="0">
                <a:latin typeface="+mn-lt"/>
              </a:rPr>
            </a:br>
            <a:r>
              <a:rPr lang="en-US" sz="4000" dirty="0" smtClean="0">
                <a:latin typeface="+mn-lt"/>
              </a:rPr>
              <a:t>* Use your valuable testing mindset to support the team</a:t>
            </a:r>
            <a:br>
              <a:rPr lang="en-US" sz="4000" dirty="0" smtClean="0">
                <a:latin typeface="+mn-lt"/>
              </a:rPr>
            </a:br>
            <a:r>
              <a:rPr lang="en-US" sz="4000" dirty="0" smtClean="0">
                <a:latin typeface="+mn-lt"/>
              </a:rPr>
              <a:t>* The </a:t>
            </a:r>
            <a:r>
              <a:rPr lang="en-US" sz="4000" dirty="0">
                <a:latin typeface="+mn-lt"/>
              </a:rPr>
              <a:t>goal isn’t testing it’s speed and </a:t>
            </a:r>
            <a:r>
              <a:rPr lang="en-US" sz="4000" dirty="0" smtClean="0">
                <a:latin typeface="+mn-lt"/>
              </a:rPr>
              <a:t>confidence!</a:t>
            </a:r>
            <a:br>
              <a:rPr lang="en-US" sz="4000" dirty="0" smtClean="0">
                <a:latin typeface="+mn-lt"/>
              </a:rPr>
            </a:br>
            <a:r>
              <a:rPr lang="en-US" sz="4000" dirty="0" smtClean="0">
                <a:latin typeface="+mn-lt"/>
              </a:rPr>
              <a:t>* Be smart &amp; </a:t>
            </a:r>
            <a:r>
              <a:rPr lang="en-US" sz="4000" dirty="0">
                <a:latin typeface="+mn-lt"/>
              </a:rPr>
              <a:t>embrace simplicity and </a:t>
            </a:r>
            <a:r>
              <a:rPr lang="en-US" sz="4000" dirty="0" smtClean="0">
                <a:latin typeface="+mn-lt"/>
              </a:rPr>
              <a:t>CI</a:t>
            </a:r>
            <a:br>
              <a:rPr lang="en-US" sz="4000" dirty="0" smtClean="0">
                <a:latin typeface="+mn-lt"/>
              </a:rPr>
            </a:br>
            <a:r>
              <a:rPr lang="en-US" sz="4000" dirty="0" smtClean="0">
                <a:latin typeface="+mn-lt"/>
              </a:rPr>
              <a:t>* Free up time to work on high value tasks</a:t>
            </a:r>
            <a:r>
              <a:rPr lang="en-US" sz="4000" dirty="0">
                <a:latin typeface="+mn-lt"/>
              </a:rPr>
              <a:t/>
            </a:r>
            <a:br>
              <a:rPr lang="en-US" sz="4000" dirty="0">
                <a:latin typeface="+mn-lt"/>
              </a:rPr>
            </a:b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762415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5" name="TextBox 4"/>
          <p:cNvSpPr txBox="1"/>
          <p:nvPr/>
        </p:nvSpPr>
        <p:spPr>
          <a:xfrm>
            <a:off x="406574" y="5518026"/>
            <a:ext cx="2961836" cy="1200329"/>
          </a:xfrm>
          <a:prstGeom prst="rect">
            <a:avLst/>
          </a:prstGeom>
          <a:noFill/>
        </p:spPr>
        <p:txBody>
          <a:bodyPr wrap="none" rtlCol="0">
            <a:spAutoFit/>
          </a:bodyPr>
          <a:lstStyle/>
          <a:p>
            <a:r>
              <a:rPr lang="en-GB" sz="2400" dirty="0" smtClean="0">
                <a:solidFill>
                  <a:schemeClr val="bg1"/>
                </a:solidFill>
              </a:rPr>
              <a:t>Rob Moore</a:t>
            </a:r>
          </a:p>
          <a:p>
            <a:r>
              <a:rPr lang="en-GB" sz="2400" dirty="0" smtClean="0">
                <a:solidFill>
                  <a:schemeClr val="bg1"/>
                </a:solidFill>
              </a:rPr>
              <a:t>Principal Consultant</a:t>
            </a:r>
          </a:p>
          <a:p>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3" name="Rectangle 2"/>
          <p:cNvSpPr/>
          <p:nvPr/>
        </p:nvSpPr>
        <p:spPr>
          <a:xfrm>
            <a:off x="622598" y="117426"/>
            <a:ext cx="7677102" cy="415498"/>
          </a:xfrm>
          <a:prstGeom prst="rect">
            <a:avLst/>
          </a:prstGeom>
        </p:spPr>
        <p:txBody>
          <a:bodyPr wrap="none">
            <a:spAutoFit/>
          </a:bodyPr>
          <a:lstStyle/>
          <a:p>
            <a:pPr algn="ctr"/>
            <a:r>
              <a:rPr lang="en-AU" b="1" dirty="0">
                <a:solidFill>
                  <a:schemeClr val="bg1"/>
                </a:solidFill>
              </a:rPr>
              <a:t>https://github.com/MRCollective/AgileTestingPresentation</a:t>
            </a:r>
            <a:endParaRPr lang="en-AU" b="1" dirty="0">
              <a:solidFill>
                <a:schemeClr val="bg1"/>
              </a:solidFill>
            </a:endParaRPr>
          </a:p>
        </p:txBody>
      </p:sp>
      <p:sp>
        <p:nvSpPr>
          <p:cNvPr id="6" name="TextBox 5"/>
          <p:cNvSpPr txBox="1"/>
          <p:nvPr/>
        </p:nvSpPr>
        <p:spPr>
          <a:xfrm>
            <a:off x="5663158" y="5518025"/>
            <a:ext cx="2379177" cy="1200329"/>
          </a:xfrm>
          <a:prstGeom prst="rect">
            <a:avLst/>
          </a:prstGeom>
          <a:noFill/>
        </p:spPr>
        <p:txBody>
          <a:bodyPr wrap="none" rtlCol="0">
            <a:spAutoFit/>
          </a:bodyPr>
          <a:lstStyle/>
          <a:p>
            <a:pPr algn="r"/>
            <a:r>
              <a:rPr lang="en-GB" sz="2400" dirty="0" smtClean="0">
                <a:solidFill>
                  <a:schemeClr val="bg1"/>
                </a:solidFill>
              </a:rPr>
              <a:t>Matt Davies</a:t>
            </a:r>
            <a:endParaRPr lang="en-GB" sz="2400" dirty="0" smtClean="0">
              <a:solidFill>
                <a:schemeClr val="bg1"/>
              </a:solidFill>
            </a:endParaRPr>
          </a:p>
          <a:p>
            <a:pPr algn="r"/>
            <a:r>
              <a:rPr lang="en-GB" sz="2400" dirty="0" smtClean="0">
                <a:solidFill>
                  <a:schemeClr val="bg1"/>
                </a:solidFill>
              </a:rPr>
              <a:t>Lead </a:t>
            </a:r>
            <a:r>
              <a:rPr lang="en-GB" sz="2400" dirty="0" smtClean="0">
                <a:solidFill>
                  <a:schemeClr val="bg1"/>
                </a:solidFill>
              </a:rPr>
              <a:t>Consultant</a:t>
            </a:r>
          </a:p>
          <a:p>
            <a:pPr algn="r"/>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US" sz="2400" dirty="0">
                <a:hlinkClick r:id="rId7"/>
              </a:rPr>
              <a:t>http://bit.ly/microtesting</a:t>
            </a:r>
            <a:endParaRPr lang="en-US" sz="2400" dirty="0"/>
          </a:p>
          <a:p>
            <a:r>
              <a:rPr lang="en-AU" sz="2400" dirty="0">
                <a:hlinkClick r:id="rId8"/>
              </a:rPr>
              <a:t>https://github.com/robdmoore/TestingPatternsWithDossierPresentation</a:t>
            </a:r>
            <a:r>
              <a:rPr lang="en-AU" sz="2400" dirty="0"/>
              <a:t> </a:t>
            </a:r>
          </a:p>
          <a:p>
            <a:r>
              <a:rPr lang="en-AU" sz="2400" dirty="0">
                <a:hlinkClick r:id="rId9"/>
              </a:rPr>
              <a:t>https://</a:t>
            </a:r>
            <a:r>
              <a:rPr lang="en-AU" sz="2400" dirty="0" smtClean="0">
                <a:hlinkClick r:id="rId9"/>
              </a:rPr>
              <a:t>github.com/robdmoore/SubcutaneousTestsPresentation</a:t>
            </a:r>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5040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0869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756272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1B9FA1EF-CD23-4139-920B-9EDB05CD48C7}">
  <ds:schemaRefs>
    <ds:schemaRef ds:uri="http://www.w3.org/XML/1998/namespace"/>
    <ds:schemaRef ds:uri="http://purl.org/dc/elements/1.1/"/>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schemas.microsoft.com/office/infopath/2007/PartnerControls"/>
    <ds:schemaRef ds:uri="e6d84a7a-ecae-44e9-8fbf-4bc2c0c209d1"/>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1642</TotalTime>
  <Words>1940</Words>
  <Application>Microsoft Office PowerPoint</Application>
  <PresentationFormat>Custom</PresentationFormat>
  <Paragraphs>313</Paragraphs>
  <Slides>38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Agile Testing  Being smarter about how we test by embracing simplicity and continuous improvement.  Testers in an Agile/DevOps team.</vt:lpstr>
      <vt:lpstr>PowerPoint Presentation</vt:lpstr>
      <vt:lpstr>PowerPoint Presentation</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Say no to EnterpriseDrivenTesting</vt:lpstr>
      <vt:lpstr>Questions?  Are you happy with amount of effort, overall confidence and speed of feedback (checks and tests)?  How can you make testing simpler?  How can you continuously improve your testing?</vt:lpstr>
      <vt:lpstr>Subcutaneous testing</vt:lpstr>
      <vt:lpstr>PowerPoint Presentation</vt:lpstr>
      <vt:lpstr>Advantages</vt:lpstr>
      <vt:lpstr>PowerPoint Presentation</vt:lpstr>
      <vt:lpstr>Disadvantages</vt:lpstr>
      <vt:lpstr>What about “unit” tests?</vt:lpstr>
      <vt:lpstr>Implementation tests (“unit” tests)</vt:lpstr>
      <vt:lpstr>What about automated UI tests?</vt:lpstr>
      <vt:lpstr>Automated UI tests</vt:lpstr>
      <vt:lpstr>What testing strategy have we found effective?</vt:lpstr>
      <vt:lpstr>Context</vt:lpstr>
      <vt:lpstr>Example testing strategy</vt:lpstr>
      <vt:lpstr>The role of testers in a Agile/DevOps team</vt:lpstr>
      <vt:lpstr>Testers</vt:lpstr>
      <vt:lpstr>Thoughts</vt:lpstr>
      <vt:lpstr>High-value tasks</vt:lpstr>
      <vt:lpstr>tl;dr  * Don’t be a sheep and follow the pyramid * Use your valuable testing mindset to support the team * The goal isn’t testing it’s speed and confidence! * Be smart &amp; embrace simplicity and CI * Free up time to work on high value tasks </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186</cp:revision>
  <dcterms:created xsi:type="dcterms:W3CDTF">2015-05-04T07:51:09Z</dcterms:created>
  <dcterms:modified xsi:type="dcterms:W3CDTF">2015-08-18T16:40:27Z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